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1CBF70-D619-4E49-81DE-43CCB5A6894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4764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254BCD-4BB9-4DAB-AFF7-B01BA05D0D0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4764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03576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33254C-660B-4286-A0F1-D8F419F4BA2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20300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75872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476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20300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75872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633090-0EEA-4FE5-8356-58AED072D26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64E52C-C285-489C-A960-88FFB2B5F8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C3063CF-ACDA-4C70-8846-379D5B7520B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828B62-A6C3-4F8E-B167-7F6BDD07FB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F3A278-8FF8-4C94-9A48-EFC4E198F00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95770E9-F91C-483F-AAED-3DE98686E9B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47640" y="25848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AF7859C-A7FC-4758-947A-8A354554E1D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4764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4BEA3B5-E0EF-4681-ACC8-4A52BC139CB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164A9D-D066-47F7-B743-FAFC78AB10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3576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CBE98A-0FBC-4856-B969-335E3AE581E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4764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7795119-8B4E-41CF-8FD8-4B73187300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4764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3AD21B5-47B0-4110-AB64-B5DF8C2EA6F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4764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03576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E68F5D4-8E8E-4FF1-AC0A-EAA5DEEDC65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20300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75872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476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20300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75872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F163DFB-C618-42A1-9226-FC575547231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932EBC-A8D7-4CB7-8B59-211E2C885C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C8FC04-88D7-46EF-AD0E-69EE548D310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5D9E3E-B415-4EB4-AC70-CE4D28ED73B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47640" y="25848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0753CA-AAF5-4434-B10B-862013E1D45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4764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B88B9D-8658-47B3-9CAE-50E55C2DC35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03576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FECEFE-9786-4314-965D-5360593D1EE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03576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4764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B1BE79-F6AA-4DF2-9DEC-65FF8318FC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indent="0" algn="ctr">
              <a:lnSpc>
                <a:spcPct val="13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uk-UA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latin typeface="Times New Roman"/>
              </a:rPr>
              <a:t>&lt;дата/время&gt;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latin typeface="Times New Roman"/>
              </a:rPr>
              <a:t>&lt;нижний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uk-UA" sz="2400" spc="-1" strike="noStrike">
                <a:latin typeface="Times New Roman"/>
              </a:defRPr>
            </a:lvl1pPr>
          </a:lstStyle>
          <a:p>
            <a:pPr indent="0">
              <a:buNone/>
            </a:pPr>
            <a:endParaRPr b="0" lang="uk-UA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pc="-1" strike="noStrike">
                <a:solidFill>
                  <a:srgbClr val="000000"/>
                </a:solidFill>
                <a:latin typeface="Calibri Light"/>
              </a:rPr>
              <a:t>Для правки структуры щёлкните мышью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pc="-1" strike="noStrike">
                <a:solidFill>
                  <a:srgbClr val="000000"/>
                </a:solidFill>
                <a:latin typeface="Calibri Light"/>
              </a:rPr>
              <a:t>Второй уровень структуры</a:t>
            </a:r>
            <a:endParaRPr b="0" lang="uk-UA" sz="2000" spc="-1" strike="noStrike">
              <a:solidFill>
                <a:srgbClr val="000000"/>
              </a:solidFill>
              <a:latin typeface="Calibri Light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pc="-1" strike="noStrike">
                <a:solidFill>
                  <a:srgbClr val="000000"/>
                </a:solidFill>
                <a:latin typeface="Calibri Light"/>
              </a:rPr>
              <a:t>Третий уровень структуры</a:t>
            </a:r>
            <a:endParaRPr b="0" lang="uk-UA" sz="1800" spc="-1" strike="noStrike">
              <a:solidFill>
                <a:srgbClr val="000000"/>
              </a:solidFill>
              <a:latin typeface="Calibri Light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pc="-1" strike="noStrike">
                <a:solidFill>
                  <a:srgbClr val="000000"/>
                </a:solidFill>
                <a:latin typeface="Calibri Light"/>
              </a:rPr>
              <a:t>Четвёртый уровень структуры</a:t>
            </a:r>
            <a:endParaRPr b="0" lang="uk-UA" sz="1800" spc="-1" strike="noStrike">
              <a:solidFill>
                <a:srgbClr val="000000"/>
              </a:solidFill>
              <a:latin typeface="Calibri Light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Calibri Light"/>
              </a:rPr>
              <a:t>Пятый уровень структуры</a:t>
            </a:r>
            <a:endParaRPr b="0" lang="uk-UA" sz="2000" spc="-1" strike="noStrike">
              <a:solidFill>
                <a:srgbClr val="000000"/>
              </a:solidFill>
              <a:latin typeface="Calibri Light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Calibri Light"/>
              </a:rPr>
              <a:t>Шестой уровень структуры</a:t>
            </a:r>
            <a:endParaRPr b="0" lang="uk-UA" sz="2000" spc="-1" strike="noStrike">
              <a:solidFill>
                <a:srgbClr val="000000"/>
              </a:solidFill>
              <a:latin typeface="Calibri Light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Calibri Light"/>
              </a:rPr>
              <a:t>Седьмой уровень структуры</a:t>
            </a:r>
            <a:endParaRPr b="0" lang="uk-UA" sz="20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Click to edit Master text styles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404040"/>
                </a:solidFill>
                <a:latin typeface="Calibri Light"/>
              </a:rPr>
              <a:t>Second level </a:t>
            </a:r>
            <a:endParaRPr b="0" lang="uk-UA" sz="2400" spc="-1" strike="noStrike">
              <a:solidFill>
                <a:srgbClr val="000000"/>
              </a:solidFill>
              <a:latin typeface="Calibri Light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pc="-1" strike="noStrike">
                <a:solidFill>
                  <a:srgbClr val="404040"/>
                </a:solidFill>
                <a:latin typeface="Calibri Light"/>
              </a:rPr>
              <a:t>Third level</a:t>
            </a:r>
            <a:endParaRPr b="0" lang="uk-UA" sz="2000" spc="-1" strike="noStrike">
              <a:solidFill>
                <a:srgbClr val="000000"/>
              </a:solidFill>
              <a:latin typeface="Calibri Light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800" spc="-1" strike="noStrike">
                <a:solidFill>
                  <a:srgbClr val="404040"/>
                </a:solidFill>
                <a:latin typeface="Calibri Light"/>
              </a:rPr>
              <a:t>Fourth level</a:t>
            </a:r>
            <a:endParaRPr b="0" lang="uk-UA" sz="1800" spc="-1" strike="noStrike">
              <a:solidFill>
                <a:srgbClr val="000000"/>
              </a:solidFill>
              <a:latin typeface="Calibri Light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800" spc="-1" strike="noStrike">
                <a:solidFill>
                  <a:srgbClr val="404040"/>
                </a:solidFill>
                <a:latin typeface="Calibri Light"/>
              </a:rPr>
              <a:t>Fifth level</a:t>
            </a:r>
            <a:endParaRPr b="0" lang="uk-UA" sz="18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latin typeface="Times New Roman"/>
              </a:rPr>
              <a:t>&lt;дата/время&gt;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latin typeface="Times New Roman"/>
              </a:rPr>
              <a:t>&lt;нижний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uk-UA" sz="2400" spc="-1" strike="noStrike">
                <a:latin typeface="Times New Roman"/>
              </a:defRPr>
            </a:lvl1pPr>
          </a:lstStyle>
          <a:p>
            <a:pPr indent="0">
              <a:buNone/>
            </a:pPr>
            <a:endParaRPr b="0" lang="uk-UA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472320"/>
            <a:ext cx="9143640" cy="1216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anchor="b">
            <a:normAutofit/>
          </a:bodyPr>
          <a:p>
            <a:pPr indent="0" algn="ctr">
              <a:lnSpc>
                <a:spcPct val="130000"/>
              </a:lnSpc>
              <a:buNone/>
            </a:pPr>
            <a:r>
              <a:rPr b="0" lang="en-US" sz="2800" spc="-1" strike="noStrike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Національно-патріотичне виховання дітей та молоді громади</a:t>
            </a:r>
            <a:endParaRPr b="0" lang="uk-UA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698120" y="1688400"/>
            <a:ext cx="8969760" cy="799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chemeClr val="accent4"/>
                </a:solidFill>
                <a:latin typeface="Bookman Old Style"/>
              </a:rPr>
              <a:t>як основа утвердження української ідентичності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84" name="Текстовое поле 2"/>
          <p:cNvSpPr/>
          <p:nvPr/>
        </p:nvSpPr>
        <p:spPr>
          <a:xfrm>
            <a:off x="1346760" y="2953440"/>
            <a:ext cx="9672120" cy="30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1" i="1" lang="uk-UA" sz="4000" spc="-1" strike="noStrike">
                <a:solidFill>
                  <a:srgbClr val="000000"/>
                </a:solidFill>
                <a:latin typeface="Bookman Old Style"/>
              </a:rPr>
              <a:t>«</a:t>
            </a:r>
            <a:r>
              <a:rPr b="1" i="1" lang="en-US" sz="4000" spc="-1" strike="noStrike">
                <a:solidFill>
                  <a:srgbClr val="000000"/>
                </a:solidFill>
                <a:latin typeface="Bookman Old Style"/>
              </a:rPr>
              <a:t>Майбутнє громади народжується сьогодні — у серцях наших дітей»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uk-UA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Bookman Old Style"/>
              </a:rPr>
              <a:t>Разом формуємо сильну Україну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uk-UA" sz="2800" spc="-1" strike="noStrike">
                <a:solidFill>
                  <a:srgbClr val="000000"/>
                </a:solidFill>
                <a:highlight>
                  <a:srgbClr val="ff00ff"/>
                </a:highlight>
                <a:latin typeface="Bookman Old Style"/>
              </a:rPr>
              <a:t>«</a:t>
            </a:r>
            <a:r>
              <a:rPr b="0" lang="en-US" sz="2800" spc="-1" strike="noStrike">
                <a:solidFill>
                  <a:srgbClr val="000000"/>
                </a:solidFill>
                <a:highlight>
                  <a:srgbClr val="ff00ff"/>
                </a:highlight>
                <a:latin typeface="Bookman Old Style"/>
              </a:rPr>
              <a:t>Сильна держава починається з сильної громади.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highlight>
                  <a:srgbClr val="ff00ff"/>
                </a:highlight>
                <a:latin typeface="Bookman Old Style"/>
              </a:rPr>
              <a:t>Сильна громада — з вихованої молоді»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Bookman Old Style"/>
              </a:rPr>
              <a:t>Чому це питання — стратегічне?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•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	</a:t>
            </a: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Триває боротьба за свободу і незалежність Україна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Війна, розв’язана Російська Федерація, — це також боротьба за ідентичність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chemeClr val="accent6">
                    <a:lumMod val="50000"/>
                  </a:schemeClr>
                </a:solidFill>
                <a:latin typeface="Bookman Old Style"/>
              </a:rPr>
              <a:t>Саме громада формує середовище, у якому зростає свідомий українець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  <p:pic>
        <p:nvPicPr>
          <p:cNvPr id="87" name="Изображение 3" descr=""/>
          <p:cNvPicPr/>
          <p:nvPr/>
        </p:nvPicPr>
        <p:blipFill>
          <a:blip r:embed="rId1"/>
          <a:stretch/>
        </p:blipFill>
        <p:spPr>
          <a:xfrm>
            <a:off x="1154520" y="5272920"/>
            <a:ext cx="14590800" cy="90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97000" y="246960"/>
            <a:ext cx="9966600" cy="1325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n-US" sz="4400" spc="-1" strike="noStrike" u="sng">
                <a:solidFill>
                  <a:srgbClr val="c00000"/>
                </a:solidFill>
                <a:uFillTx/>
                <a:latin typeface="Calibri Light"/>
              </a:rPr>
              <a:t>Що таке українська ідентичність?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c00000"/>
                </a:solidFill>
                <a:latin typeface="Calibri Light"/>
              </a:rPr>
              <a:t>•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	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Мова, яка єднає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Пам’ять про героїв і події, зокрема Революція 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Гідності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Повага до державних символів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Відчуття відповідальності за країну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c00000"/>
                </a:solidFill>
                <a:latin typeface="Bookman Old Style"/>
              </a:rPr>
              <a:t>Усвідомлення: «Я — частина України»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n-US" sz="4800" spc="-1" strike="noStrike">
                <a:solidFill>
                  <a:schemeClr val="accent4"/>
                </a:solidFill>
                <a:latin typeface="Bookman Old Style"/>
              </a:rPr>
              <a:t>Освіта як фундамент</a:t>
            </a:r>
            <a:endParaRPr b="0" lang="uk-UA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•</a:t>
            </a: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	</a:t>
            </a: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Інтеграція національно-патріотичної складової в освітній процес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•</a:t>
            </a: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	</a:t>
            </a: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Зустрічі з військовими, ветеранами, волонтерами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•</a:t>
            </a: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	</a:t>
            </a:r>
            <a:r>
              <a:rPr b="1" lang="en-US" sz="2800" spc="-1" strike="noStrike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Живе вивчення історії, а не лише підручник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chemeClr val="accent1">
                    <a:lumMod val="75000"/>
                  </a:schemeClr>
                </a:solidFill>
                <a:latin typeface="Calibri Light"/>
              </a:rPr>
              <a:t>📖 </a:t>
            </a:r>
            <a:r>
              <a:rPr b="1" lang="en-US" sz="2800" spc="-1" strike="noStrike">
                <a:solidFill>
                  <a:schemeClr val="accent1">
                    <a:lumMod val="75000"/>
                  </a:schemeClr>
                </a:solidFill>
                <a:latin typeface="Calibri Light"/>
              </a:rPr>
              <a:t>Школа має виховувати не лише учня, а й громадянина.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Bookman Old Style"/>
              </a:rPr>
              <a:t>Військово-патріотичний напрям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8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Підтримка осередків Пласт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Співпраця із Збройні Сили України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Проведення вишколів, військово-спортивних ігор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404040"/>
                </a:solidFill>
                <a:latin typeface="Bookman Old Style"/>
              </a:rPr>
              <a:t>Формування готовності до захисту держави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🇺</a:t>
            </a:r>
            <a:r>
              <a:rPr b="0" lang="en-US" sz="2800" spc="-1" strike="noStrike">
                <a:solidFill>
                  <a:srgbClr val="ffc000"/>
                </a:solidFill>
                <a:latin typeface="Bookman Old Style"/>
              </a:rPr>
              <a:t>🇦</a:t>
            </a:r>
            <a:r>
              <a:rPr b="0" lang="en-US" sz="2800" spc="-1" strike="noStrike">
                <a:solidFill>
                  <a:srgbClr val="404040"/>
                </a:solidFill>
                <a:latin typeface="Bookman Old Style"/>
              </a:rPr>
              <a:t> </a:t>
            </a:r>
            <a:r>
              <a:rPr b="0" lang="en-US" sz="2800" spc="-1" strike="noStrike">
                <a:solidFill>
                  <a:srgbClr val="404040"/>
                </a:solidFill>
                <a:latin typeface="Bookman Old Style"/>
              </a:rPr>
              <a:t>Захисники народжуються з відповідального виховання.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i="1" lang="en-US" sz="4400" spc="-1" strike="noStrike" u="sng">
                <a:solidFill>
                  <a:srgbClr val="000000"/>
                </a:solidFill>
                <a:highlight>
                  <a:srgbClr val="ff00ff"/>
                </a:highlight>
                <a:uFillTx/>
                <a:latin typeface="Bookman Old Style"/>
              </a:rPr>
              <a:t>Культура як простір сили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Державні та пам’ятні дати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Фестивалі, конкурси, творчі ініціативи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Популяризація української мови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Відродження традицій громади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highlight>
                  <a:srgbClr val="ff00ff"/>
                </a:highlight>
                <a:latin typeface="Bookman Old Style"/>
              </a:rPr>
              <a:t>🎶 </a:t>
            </a:r>
            <a:r>
              <a:rPr b="0" lang="en-US" sz="2800" spc="-1" strike="noStrike">
                <a:solidFill>
                  <a:srgbClr val="404040"/>
                </a:solidFill>
                <a:latin typeface="Bookman Old Style"/>
              </a:rPr>
              <a:t> </a:t>
            </a:r>
            <a:r>
              <a:rPr b="0" lang="en-US" sz="2800" spc="-1" strike="noStrike">
                <a:solidFill>
                  <a:srgbClr val="5e224c"/>
                </a:solidFill>
                <a:latin typeface="Bookman Old Style"/>
              </a:rPr>
              <a:t>Культура — це наш код, який неможливо знищити.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000000"/>
                </a:solidFill>
                <a:latin typeface="Bookman Old Style"/>
              </a:rPr>
              <a:t>Молодь</a:t>
            </a:r>
            <a:r>
              <a:rPr b="0" lang="en-US" sz="4400" spc="-1" strike="noStrike">
                <a:solidFill>
                  <a:srgbClr val="000000"/>
                </a:solidFill>
                <a:latin typeface="Bookman Old Style"/>
              </a:rPr>
              <a:t> — активна сила громади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Волонтерські ініціативи</a:t>
            </a:r>
            <a:endParaRPr b="0" lang="uk-UA" sz="32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Підтримка військових та ВПО</a:t>
            </a:r>
            <a:endParaRPr b="0" lang="uk-UA" sz="32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Молодіжна рада при громаді</a:t>
            </a:r>
            <a:endParaRPr b="0" lang="uk-UA" sz="32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Bookman Old Style"/>
              </a:rPr>
              <a:t>Участь у прийнятті рішень</a:t>
            </a:r>
            <a:endParaRPr b="0" lang="uk-UA" sz="32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Молодь не майбутнє громади.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n-US" sz="2800" spc="-1" strike="noStrike">
                <a:solidFill>
                  <a:srgbClr val="000000"/>
                </a:solidFill>
                <a:latin typeface="Bookman Old Style"/>
              </a:rPr>
              <a:t>Молодь — її сьогодення.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Bookman Old Style"/>
              </a:rPr>
              <a:t>Роль місцевої ради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Затвердження комплексної програми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Стабільне фінансування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Координація освітніх і культурних закладів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•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Bookman Old Style"/>
              </a:rPr>
              <a:t>Партнерство з громадськими організаціями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0070c0"/>
                </a:solidFill>
                <a:latin typeface="Bookman Old Style"/>
              </a:rPr>
              <a:t>Рішення ради сьогодні — це стратегія розвитку громади на роки вперед.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i="1" lang="en-US" sz="4400" spc="-1" strike="noStrike">
                <a:solidFill>
                  <a:srgbClr val="000000"/>
                </a:solidFill>
                <a:latin typeface="Bookman Old Style"/>
              </a:rPr>
              <a:t>Наше спільне завдання</a:t>
            </a:r>
            <a:endParaRPr b="0" lang="uk-UA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✔ </a:t>
            </a: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Виховати покоління свідомих українців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✔ </a:t>
            </a: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Зміцнити єдність громади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✔ </a:t>
            </a: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Передати дітям не страх, а гідність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✔ </a:t>
            </a:r>
            <a:r>
              <a:rPr b="1" i="1" lang="en-US" sz="2800" spc="-1" strike="noStrike">
                <a:solidFill>
                  <a:srgbClr val="000000"/>
                </a:solidFill>
                <a:latin typeface="Bookman Old Style"/>
              </a:rPr>
              <a:t>Зберегти і примножити українську ідентичність</a:t>
            </a: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View_PPTX_PLUS/7.4.0.3$Windows_X86_64 LibreOffice_project/</Application>
  <AppVersion>15.0000</AppVersion>
  <Words>1975</Words>
  <Paragraphs>99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2025-07-23T00:59:00Z</dcterms:created>
  <dc:creator/>
  <dc:description/>
  <dc:language>uk-UA</dc:language>
  <cp:lastModifiedBy/>
  <dcterms:modified xsi:type="dcterms:W3CDTF">2026-04-30T08:45:36Z</dcterms:modified>
  <cp:revision>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8EAA4AFC69D84A1597CE83F69C0CB95E_11</vt:lpwstr>
  </property>
  <property fmtid="{D5CDD505-2E9C-101B-9397-08002B2CF9AE}" pid="3" name="KSOProductBuildVer">
    <vt:lpwstr>1049-12.2.0.23196</vt:lpwstr>
  </property>
  <property fmtid="{D5CDD505-2E9C-101B-9397-08002B2CF9AE}" pid="4" name="PresentationFormat">
    <vt:lpwstr>宽屏</vt:lpwstr>
  </property>
  <property fmtid="{D5CDD505-2E9C-101B-9397-08002B2CF9AE}" pid="5" name="Slides">
    <vt:i4>10</vt:i4>
  </property>
</Properties>
</file>