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F13"/>
    <a:srgbClr val="2004EC"/>
    <a:srgbClr val="330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77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73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434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94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28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3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67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07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01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82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05F4D-2CE2-4CAE-BC6C-42A0635EB6A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61F26-6918-43E9-AA26-AA6B56C03C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99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0" y="-3246"/>
            <a:ext cx="9144000" cy="6861246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49331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/>
              <a:t>Д</a:t>
            </a:r>
            <a:r>
              <a:rPr lang="uk-UA" sz="1200" b="1" dirty="0" smtClean="0">
                <a:solidFill>
                  <a:schemeClr val="tx1"/>
                </a:solidFill>
              </a:rPr>
              <a:t>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251520" y="5949280"/>
            <a:ext cx="424847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16016" y="5949280"/>
            <a:ext cx="424847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619672" y="1483161"/>
            <a:ext cx="5616624" cy="2305879"/>
          </a:xfrm>
          <a:prstGeom prst="rect">
            <a:avLst/>
          </a:prstGeom>
          <a:solidFill>
            <a:srgbClr val="2004EC">
              <a:alpha val="41000"/>
            </a:srgb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4" name="Прямоугольник 13"/>
          <p:cNvSpPr/>
          <p:nvPr/>
        </p:nvSpPr>
        <p:spPr>
          <a:xfrm rot="5400000">
            <a:off x="3744719" y="1591985"/>
            <a:ext cx="1366529" cy="5616624"/>
          </a:xfrm>
          <a:prstGeom prst="rect">
            <a:avLst/>
          </a:prstGeom>
          <a:solidFill>
            <a:srgbClr val="DFDF13">
              <a:alpha val="41000"/>
            </a:srgb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1799692" y="2646040"/>
            <a:ext cx="5256584" cy="1143000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Послуга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Муніципальна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няня»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442213" y="5557800"/>
            <a:ext cx="560454" cy="35091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02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74973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Дніпропетровської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79512" y="6093296"/>
            <a:ext cx="88256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9512" y="5949280"/>
            <a:ext cx="882565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uuuser\Downloads\pngegg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88"/>
          <a:stretch/>
        </p:blipFill>
        <p:spPr bwMode="auto">
          <a:xfrm>
            <a:off x="179512" y="6182138"/>
            <a:ext cx="1486948" cy="10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388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22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41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6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63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Заголовок 14"/>
          <p:cNvSpPr txBox="1">
            <a:spLocks/>
          </p:cNvSpPr>
          <p:nvPr/>
        </p:nvSpPr>
        <p:spPr>
          <a:xfrm>
            <a:off x="107504" y="1268760"/>
            <a:ext cx="4608512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Мета програми: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Підтримка родин з дітьми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Компенсація витрат на догляд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Стимулювання зайнятості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79512" y="2132856"/>
            <a:ext cx="302433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9512" y="1988840"/>
            <a:ext cx="3024336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6" descr="C:\Users\uuuuser\Downloads\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1" b="11787"/>
          <a:stretch/>
        </p:blipFill>
        <p:spPr bwMode="auto">
          <a:xfrm>
            <a:off x="4592870" y="260648"/>
            <a:ext cx="4258664" cy="5184576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30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442213" y="5557800"/>
            <a:ext cx="560454" cy="35091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74973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Дніпропетровської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79512" y="6093296"/>
            <a:ext cx="88256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9512" y="5949280"/>
            <a:ext cx="882565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uuuser\Downloads\pngegg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88"/>
          <a:stretch/>
        </p:blipFill>
        <p:spPr bwMode="auto">
          <a:xfrm>
            <a:off x="179512" y="6182138"/>
            <a:ext cx="1486948" cy="10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388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22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41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6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63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Заголовок 14"/>
          <p:cNvSpPr txBox="1">
            <a:spLocks/>
          </p:cNvSpPr>
          <p:nvPr/>
        </p:nvSpPr>
        <p:spPr>
          <a:xfrm>
            <a:off x="237467" y="1251831"/>
            <a:ext cx="8208913" cy="45534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Хто має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Послуга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доступна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батькам та опікунам дитини до 6 років, яка є дитиною з інвалідністю та яка потребує додаткового догляду (тобто, якій інвалідність ще не встановлено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батькам та опікунам, які є особами з інвалідністю І чи ІІ групи та мають  дитину до 6 років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ВПО незалежно від місця проживання – з дітьми до 3-х років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l">
              <a:buClr>
                <a:srgbClr val="C00000"/>
              </a:buClr>
              <a:buFont typeface="Wingdings" pitchFamily="2" charset="2"/>
              <a:buChar char="v"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сім’ям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 6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проживають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на територіях, де через воєнний стан не працюють дитячі садочки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двох останніх категорій 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dirty="0" err="1">
                <a:latin typeface="Times New Roman" pitchFamily="18" charset="0"/>
                <a:cs typeface="Times New Roman" pitchFamily="18" charset="0"/>
              </a:rPr>
              <a:t>язкове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працевлаштування або перебування на обліку в центрі зайнятості. 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37467" y="1772816"/>
            <a:ext cx="302433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37467" y="1628800"/>
            <a:ext cx="3024336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4" descr="C:\Users\uuuuser\Downloads\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4624"/>
            <a:ext cx="3798985" cy="2376264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3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442213" y="5557800"/>
            <a:ext cx="560454" cy="35091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74973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Дніпропетровської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79512" y="6093296"/>
            <a:ext cx="88256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9512" y="5949280"/>
            <a:ext cx="882565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uuuser\Downloads\pngegg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88"/>
          <a:stretch/>
        </p:blipFill>
        <p:spPr bwMode="auto">
          <a:xfrm>
            <a:off x="179512" y="6182138"/>
            <a:ext cx="1486948" cy="10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388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22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41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6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63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Заголовок 14"/>
          <p:cNvSpPr txBox="1">
            <a:spLocks/>
          </p:cNvSpPr>
          <p:nvPr/>
        </p:nvSpPr>
        <p:spPr>
          <a:xfrm>
            <a:off x="107504" y="1268760"/>
            <a:ext cx="4608512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нянею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79512" y="2124940"/>
            <a:ext cx="417646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9512" y="1988840"/>
            <a:ext cx="417646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808894"/>
              </p:ext>
            </p:extLst>
          </p:nvPr>
        </p:nvGraphicFramePr>
        <p:xfrm>
          <a:off x="204732" y="2348880"/>
          <a:ext cx="4905371" cy="2232249"/>
        </p:xfrm>
        <a:graphic>
          <a:graphicData uri="http://schemas.openxmlformats.org/drawingml/2006/table">
            <a:tbl>
              <a:tblPr/>
              <a:tblGrid>
                <a:gridCol w="121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3256"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КВЕД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Максимальна </a:t>
                      </a:r>
                      <a:r>
                        <a:rPr lang="ru-RU" b="1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="1" dirty="0" err="1">
                          <a:latin typeface="Times New Roman" pitchFamily="18" charset="0"/>
                          <a:cs typeface="Times New Roman" pitchFamily="18" charset="0"/>
                        </a:rPr>
                        <a:t>дітей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3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ФОП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97.00 / 88.91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25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Юр</a:t>
                      </a:r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latin typeface="Times New Roman" pitchFamily="18" charset="0"/>
                          <a:cs typeface="Times New Roman" pitchFamily="18" charset="0"/>
                        </a:rPr>
                        <a:t>78.20 / 85.10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AutoShape 2" descr="Віршики для дітей 3-4 років. Короткі, цікаві, гарні, смішні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" name="Picture 5" descr="C:\Users\uuuuser\Downloads\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613" y="155035"/>
            <a:ext cx="3773133" cy="565970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9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442213" y="5557800"/>
            <a:ext cx="560454" cy="35091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74973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Дніпропетровської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79512" y="6093296"/>
            <a:ext cx="88256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9512" y="5949280"/>
            <a:ext cx="882565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uuuser\Downloads\pngegg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88"/>
          <a:stretch/>
        </p:blipFill>
        <p:spPr bwMode="auto">
          <a:xfrm>
            <a:off x="179512" y="6182138"/>
            <a:ext cx="1486948" cy="10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388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22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41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6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63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Заголовок 14"/>
          <p:cNvSpPr txBox="1">
            <a:spLocks/>
          </p:cNvSpPr>
          <p:nvPr/>
        </p:nvSpPr>
        <p:spPr>
          <a:xfrm>
            <a:off x="204731" y="1624085"/>
            <a:ext cx="5591405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Розмір компенсації послуги </a:t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«Муніципальна няня»</a:t>
            </a:r>
          </a:p>
          <a:p>
            <a:pPr algn="l">
              <a:buClr>
                <a:srgbClr val="C00000"/>
              </a:buClr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Clr>
                <a:srgbClr val="C00000"/>
              </a:buClr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изначається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відсотків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мінімальної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заробітної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плати 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погодинному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установленої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січня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року, за одну годину догляду,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але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165 годин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Максимальний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становить 8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07975" y="2912639"/>
            <a:ext cx="491209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07975" y="2776539"/>
            <a:ext cx="4912097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AutoShape 2" descr="Віршики для дітей 3-4 років. Короткі, цікаві, гарні, смішні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 descr="C:\Users\uuuuser\Downloads\2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052737"/>
            <a:ext cx="3446354" cy="344635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5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Users\uuuuser\Downloads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2" y="188640"/>
            <a:ext cx="6588732" cy="632727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20338" y="-675863"/>
            <a:ext cx="9144000" cy="6858000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8442213" y="5557800"/>
            <a:ext cx="560454" cy="35091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36874" y="474973"/>
            <a:ext cx="3071813" cy="704850"/>
          </a:xfrm>
          <a:ln>
            <a:noFill/>
          </a:ln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1200" b="1" dirty="0" smtClean="0">
                <a:solidFill>
                  <a:schemeClr val="tx1"/>
                </a:solidFill>
              </a:rPr>
              <a:t>департамент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соціального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захисту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населення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/>
            </a:r>
            <a:br>
              <a:rPr lang="en-US" sz="1200" b="1" dirty="0" smtClean="0">
                <a:solidFill>
                  <a:schemeClr val="tx1"/>
                </a:solidFill>
              </a:rPr>
            </a:br>
            <a:r>
              <a:rPr lang="uk-UA" sz="1200" b="1" dirty="0" smtClean="0">
                <a:solidFill>
                  <a:schemeClr val="tx1"/>
                </a:solidFill>
              </a:rPr>
              <a:t>Дніпропетровської</a:t>
            </a: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r>
              <a:rPr lang="uk-UA" sz="1200" b="1" dirty="0" smtClean="0">
                <a:solidFill>
                  <a:schemeClr val="tx1"/>
                </a:solidFill>
              </a:rPr>
              <a:t>облдержадміністрації</a:t>
            </a:r>
            <a:endParaRPr lang="uk-UA" sz="12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uuuser\Downloads\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32" y="188640"/>
            <a:ext cx="1032142" cy="9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79512" y="6093296"/>
            <a:ext cx="882565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79512" y="5949280"/>
            <a:ext cx="8825652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uuuuser\Downloads\pngegg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88"/>
          <a:stretch/>
        </p:blipFill>
        <p:spPr bwMode="auto">
          <a:xfrm>
            <a:off x="179512" y="6182138"/>
            <a:ext cx="1486948" cy="10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388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922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141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216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uuuuser\Downloads\pngeg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863" y="5733256"/>
            <a:ext cx="1486948" cy="148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Заголовок 14"/>
          <p:cNvSpPr txBox="1">
            <a:spLocks/>
          </p:cNvSpPr>
          <p:nvPr/>
        </p:nvSpPr>
        <p:spPr>
          <a:xfrm>
            <a:off x="305362" y="764704"/>
            <a:ext cx="4710119" cy="511256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100"/>
              </a:spcBef>
            </a:pP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Куди звертатись?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Заяву можна надати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ЦНАП, 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виконавчих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територіальних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громад,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електронній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офіційний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веб-сайт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Мінсоцполітики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вебпортал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електронних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spcBef>
                <a:spcPts val="100"/>
              </a:spcBef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100"/>
              </a:spcBef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spcBef>
                <a:spcPts val="100"/>
              </a:spcBef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Гаряча лінія департаменту соціального захисту населення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Дніпропетроської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облдержадміністарції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: (056) 720 94 46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04732" y="2046795"/>
            <a:ext cx="4007228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04732" y="1910695"/>
            <a:ext cx="400722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79512" y="4581128"/>
            <a:ext cx="207964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97054" y="4437112"/>
            <a:ext cx="2079640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97" name="Picture 1" descr="C:\Users\uuuuser\Downloads\1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27" t="19538" r="15686" b="8607"/>
          <a:stretch/>
        </p:blipFill>
        <p:spPr bwMode="auto">
          <a:xfrm>
            <a:off x="5015480" y="1080598"/>
            <a:ext cx="3156919" cy="458042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6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51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Послуга  «Муніципальна няня»</vt:lpstr>
      <vt:lpstr>02</vt:lpstr>
      <vt:lpstr>03</vt:lpstr>
      <vt:lpstr>04</vt:lpstr>
      <vt:lpstr>05</vt:lpstr>
      <vt:lpstr>06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uuuuser</dc:creator>
  <cp:lastModifiedBy>34_Пупко</cp:lastModifiedBy>
  <cp:revision>31</cp:revision>
  <cp:lastPrinted>2025-09-05T12:45:58Z</cp:lastPrinted>
  <dcterms:created xsi:type="dcterms:W3CDTF">2025-08-29T07:27:51Z</dcterms:created>
  <dcterms:modified xsi:type="dcterms:W3CDTF">2025-09-08T09:30:27Z</dcterms:modified>
</cp:coreProperties>
</file>